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4"/>
  </p:notesMasterIdLst>
  <p:sldIdLst>
    <p:sldId id="314" r:id="rId5"/>
    <p:sldId id="323" r:id="rId6"/>
    <p:sldId id="308" r:id="rId7"/>
    <p:sldId id="315" r:id="rId8"/>
    <p:sldId id="316" r:id="rId9"/>
    <p:sldId id="317" r:id="rId10"/>
    <p:sldId id="318" r:id="rId11"/>
    <p:sldId id="321" r:id="rId12"/>
    <p:sldId id="319" r:id="rId13"/>
    <p:sldId id="322" r:id="rId14"/>
    <p:sldId id="320" r:id="rId15"/>
    <p:sldId id="294" r:id="rId16"/>
    <p:sldId id="295" r:id="rId17"/>
    <p:sldId id="310" r:id="rId18"/>
    <p:sldId id="303" r:id="rId19"/>
    <p:sldId id="304" r:id="rId20"/>
    <p:sldId id="305" r:id="rId21"/>
    <p:sldId id="311" r:id="rId22"/>
    <p:sldId id="31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22" autoAdjust="0"/>
    <p:restoredTop sz="93383" autoAdjust="0"/>
  </p:normalViewPr>
  <p:slideViewPr>
    <p:cSldViewPr snapToGrid="0">
      <p:cViewPr varScale="1">
        <p:scale>
          <a:sx n="80" d="100"/>
          <a:sy n="80" d="100"/>
        </p:scale>
        <p:origin x="744" y="67"/>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74-4FBB-8267-A07818BB3818}"/>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74-4FBB-8267-A07818BB3818}"/>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974-4FBB-8267-A07818BB3818}"/>
            </c:ext>
          </c:extLst>
        </c:ser>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crossAx val="122854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414310"/>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414310"/>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414310"/>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6/28/2024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‹N›</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Note: Si usa la </a:t>
            </a:r>
            <a:r>
              <a:rPr lang="it-IT" dirty="0" err="1"/>
              <a:t>GeLu</a:t>
            </a:r>
            <a:r>
              <a:rPr lang="it-IT" dirty="0"/>
              <a:t>, </a:t>
            </a:r>
            <a:r>
              <a:rPr lang="it-IT" dirty="0" err="1"/>
              <a:t>Gaussian</a:t>
            </a:r>
            <a:r>
              <a:rPr lang="it-IT" dirty="0"/>
              <a:t> </a:t>
            </a:r>
            <a:r>
              <a:rPr lang="it-IT" dirty="0" err="1"/>
              <a:t>Error</a:t>
            </a:r>
            <a:r>
              <a:rPr lang="it-IT" dirty="0"/>
              <a:t> Linear Unit come Funzione di attivazione in alcuni </a:t>
            </a:r>
            <a:r>
              <a:rPr lang="it-IT" dirty="0" err="1"/>
              <a:t>layer</a:t>
            </a:r>
            <a:r>
              <a:rPr lang="it-IT" dirty="0"/>
              <a:t> dell’encoder, rispetto alla classica </a:t>
            </a:r>
            <a:r>
              <a:rPr lang="it-IT" dirty="0" err="1"/>
              <a:t>ReLu</a:t>
            </a:r>
            <a:r>
              <a:rPr lang="it-IT" dirty="0"/>
              <a:t> la </a:t>
            </a:r>
            <a:r>
              <a:rPr lang="it-IT" dirty="0" err="1"/>
              <a:t>GeLu</a:t>
            </a:r>
            <a:r>
              <a:rPr lang="it-IT" dirty="0"/>
              <a:t> evita meglio l’</a:t>
            </a:r>
            <a:r>
              <a:rPr lang="it-IT" dirty="0" err="1"/>
              <a:t>overfitting</a:t>
            </a:r>
            <a:r>
              <a:rPr lang="it-IT" dirty="0"/>
              <a:t> e lavora meglio con valori negativi dei neuroni.</a:t>
            </a:r>
          </a:p>
        </p:txBody>
      </p:sp>
      <p:sp>
        <p:nvSpPr>
          <p:cNvPr id="4" name="Segnaposto numero diapositiva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833760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it-IT"/>
              <a:t>Fare clic sull'icona per inserire un'immagine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it-IT"/>
              <a:t>Fare clic sull'icona per inserire un'immagine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it-IT"/>
              <a:t>Fare clic sull'icona per inserire un'immagine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it-IT"/>
              <a:t>Fare clic per modificare lo stile del titolo dello schema</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it-IT"/>
              <a:t>Fare clic per modificare gli stili del testo dello schema</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it-IT"/>
              <a:t>Fare clic per modificare lo stile del titolo dello schema</a:t>
            </a:r>
            <a:endParaRPr lang="en-US"/>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it-IT"/>
              <a:t>Fare clic per modificare gli stili del testo dello schema</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Intestazione sezion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it-IT"/>
              <a:t>Fare clic sull'icona per inserire un'immagine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‹N›</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it-IT"/>
              <a:t>Fare clic per modificare lo stile del titolo dello schema</a:t>
            </a:r>
            <a:endParaRPr lang="en-US"/>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‹N›</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AA83C15-E3FA-980E-BEAC-314A41A01ACD}"/>
              </a:ext>
            </a:extLst>
          </p:cNvPr>
          <p:cNvSpPr>
            <a:spLocks noGrp="1"/>
          </p:cNvSpPr>
          <p:nvPr>
            <p:ph type="ctrTitle"/>
          </p:nvPr>
        </p:nvSpPr>
        <p:spPr>
          <a:xfrm>
            <a:off x="763481" y="1122363"/>
            <a:ext cx="10688714" cy="1851656"/>
          </a:xfrm>
        </p:spPr>
        <p:txBody>
          <a:bodyPr>
            <a:normAutofit/>
          </a:bodyPr>
          <a:lstStyle/>
          <a:p>
            <a:r>
              <a:rPr lang="it-IT" sz="4500" dirty="0">
                <a:latin typeface="Montserrat" panose="00000500000000000000" pitchFamily="2" charset="0"/>
              </a:rPr>
              <a:t>Acoustic scene </a:t>
            </a:r>
            <a:r>
              <a:rPr lang="it-IT" sz="4500" dirty="0" err="1">
                <a:latin typeface="Montserrat" panose="00000500000000000000" pitchFamily="2" charset="0"/>
              </a:rPr>
              <a:t>classification</a:t>
            </a:r>
            <a:br>
              <a:rPr lang="it-IT" sz="4800" dirty="0">
                <a:latin typeface="Montserrat" panose="00000500000000000000" pitchFamily="2" charset="0"/>
              </a:rPr>
            </a:br>
            <a:endParaRPr lang="en-US" sz="4800" dirty="0">
              <a:latin typeface="Montserrat" panose="00000500000000000000" pitchFamily="2" charset="0"/>
            </a:endParaRPr>
          </a:p>
        </p:txBody>
      </p:sp>
      <p:sp>
        <p:nvSpPr>
          <p:cNvPr id="5" name="Sottotitolo 4">
            <a:extLst>
              <a:ext uri="{FF2B5EF4-FFF2-40B4-BE49-F238E27FC236}">
                <a16:creationId xmlns:a16="http://schemas.microsoft.com/office/drawing/2014/main" id="{EC5560FC-488A-1402-B8F5-26253BD6A3E4}"/>
              </a:ext>
            </a:extLst>
          </p:cNvPr>
          <p:cNvSpPr>
            <a:spLocks noGrp="1"/>
          </p:cNvSpPr>
          <p:nvPr>
            <p:ph type="subTitle" idx="1"/>
          </p:nvPr>
        </p:nvSpPr>
        <p:spPr>
          <a:xfrm>
            <a:off x="3485965" y="3429000"/>
            <a:ext cx="9144000" cy="1655762"/>
          </a:xfrm>
        </p:spPr>
        <p:txBody>
          <a:bodyPr>
            <a:normAutofit/>
          </a:bodyPr>
          <a:lstStyle/>
          <a:p>
            <a:endParaRPr lang="en-US" sz="1800" b="0" i="0" u="none" strike="noStrike" baseline="0" dirty="0">
              <a:solidFill>
                <a:srgbClr val="243847"/>
              </a:solidFill>
              <a:latin typeface="Montserrat" panose="00000500000000000000" pitchFamily="2" charset="0"/>
            </a:endParaRPr>
          </a:p>
          <a:p>
            <a:r>
              <a:rPr lang="en-US" sz="1800" b="0" i="0" u="none" strike="noStrike" baseline="0" dirty="0">
                <a:solidFill>
                  <a:srgbClr val="243847"/>
                </a:solidFill>
                <a:latin typeface="Montserrat" panose="00000500000000000000" pitchFamily="2" charset="0"/>
              </a:rPr>
              <a:t>Cognitive Computing and Artificial Intelligenc</a:t>
            </a:r>
            <a:r>
              <a:rPr lang="en-US" sz="1800" dirty="0">
                <a:solidFill>
                  <a:srgbClr val="243847"/>
                </a:solidFill>
                <a:latin typeface="Montserrat" panose="00000500000000000000" pitchFamily="2" charset="0"/>
              </a:rPr>
              <a:t>e 2024</a:t>
            </a:r>
            <a:endParaRPr lang="en-US" sz="1800" b="0" i="0" u="none" strike="noStrike" baseline="0" dirty="0">
              <a:solidFill>
                <a:srgbClr val="243847"/>
              </a:solidFill>
              <a:latin typeface="Montserrat" panose="00000500000000000000" pitchFamily="2" charset="0"/>
            </a:endParaRPr>
          </a:p>
          <a:p>
            <a:r>
              <a:rPr lang="en-US" sz="1800" b="0" i="0" u="none" strike="noStrike" baseline="0" dirty="0">
                <a:solidFill>
                  <a:srgbClr val="243847"/>
                </a:solidFill>
                <a:latin typeface="Montserrat" panose="00000500000000000000" pitchFamily="2" charset="0"/>
              </a:rPr>
              <a:t>University of Catania, Italy</a:t>
            </a:r>
          </a:p>
        </p:txBody>
      </p:sp>
      <p:pic>
        <p:nvPicPr>
          <p:cNvPr id="7" name="Elemento grafico 6">
            <a:extLst>
              <a:ext uri="{FF2B5EF4-FFF2-40B4-BE49-F238E27FC236}">
                <a16:creationId xmlns:a16="http://schemas.microsoft.com/office/drawing/2014/main" id="{6352AA32-C711-EB03-4532-95192FE2C6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71191" y="139959"/>
            <a:ext cx="982404" cy="982404"/>
          </a:xfrm>
          <a:prstGeom prst="rect">
            <a:avLst/>
          </a:prstGeom>
        </p:spPr>
      </p:pic>
      <p:sp>
        <p:nvSpPr>
          <p:cNvPr id="10" name="CasellaDiTesto 9">
            <a:extLst>
              <a:ext uri="{FF2B5EF4-FFF2-40B4-BE49-F238E27FC236}">
                <a16:creationId xmlns:a16="http://schemas.microsoft.com/office/drawing/2014/main" id="{F358E148-E189-4925-814F-E08FAF64E97D}"/>
              </a:ext>
            </a:extLst>
          </p:cNvPr>
          <p:cNvSpPr txBox="1"/>
          <p:nvPr/>
        </p:nvSpPr>
        <p:spPr>
          <a:xfrm>
            <a:off x="877077" y="6316825"/>
            <a:ext cx="1492898" cy="307777"/>
          </a:xfrm>
          <a:prstGeom prst="rect">
            <a:avLst/>
          </a:prstGeom>
          <a:noFill/>
        </p:spPr>
        <p:txBody>
          <a:bodyPr wrap="square" rtlCol="0">
            <a:spAutoFit/>
          </a:bodyPr>
          <a:lstStyle/>
          <a:p>
            <a:r>
              <a:rPr lang="it-IT" sz="1400" b="1" dirty="0">
                <a:solidFill>
                  <a:srgbClr val="3C48FE"/>
                </a:solidFill>
                <a:latin typeface="Montserrat" panose="00000500000000000000" pitchFamily="2" charset="0"/>
              </a:rPr>
              <a:t>2023-2024</a:t>
            </a:r>
            <a:endParaRPr lang="en-US" sz="1400" b="1" dirty="0">
              <a:solidFill>
                <a:srgbClr val="3C48FE"/>
              </a:solidFill>
              <a:latin typeface="Montserrat" panose="00000500000000000000" pitchFamily="2" charset="0"/>
            </a:endParaRPr>
          </a:p>
        </p:txBody>
      </p:sp>
      <p:pic>
        <p:nvPicPr>
          <p:cNvPr id="8" name="Immagine 7">
            <a:extLst>
              <a:ext uri="{FF2B5EF4-FFF2-40B4-BE49-F238E27FC236}">
                <a16:creationId xmlns:a16="http://schemas.microsoft.com/office/drawing/2014/main" id="{BC9F9D30-A53D-4342-BDF5-26C3CA572188}"/>
              </a:ext>
            </a:extLst>
          </p:cNvPr>
          <p:cNvPicPr>
            <a:picLocks noChangeAspect="1"/>
          </p:cNvPicPr>
          <p:nvPr/>
        </p:nvPicPr>
        <p:blipFill>
          <a:blip r:embed="rId4"/>
          <a:stretch>
            <a:fillRect/>
          </a:stretch>
        </p:blipFill>
        <p:spPr>
          <a:xfrm>
            <a:off x="519816" y="263905"/>
            <a:ext cx="2207419" cy="714375"/>
          </a:xfrm>
          <a:prstGeom prst="rect">
            <a:avLst/>
          </a:prstGeom>
        </p:spPr>
      </p:pic>
    </p:spTree>
    <p:extLst>
      <p:ext uri="{BB962C8B-B14F-4D97-AF65-F5344CB8AC3E}">
        <p14:creationId xmlns:p14="http://schemas.microsoft.com/office/powerpoint/2010/main" val="2976139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2638425" y="1383611"/>
            <a:ext cx="7276024" cy="1179576"/>
          </a:xfrm>
        </p:spPr>
        <p:txBody>
          <a:bodyPr>
            <a:normAutofit/>
          </a:bodyPr>
          <a:lstStyle/>
          <a:p>
            <a:r>
              <a:rPr lang="en-US" dirty="0"/>
              <a:t>Data Pre-Processing</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6"/>
            <a:ext cx="10699457" cy="3793163"/>
          </a:xfrm>
        </p:spPr>
        <p:txBody>
          <a:bodyPr>
            <a:normAutofit/>
          </a:bodyPr>
          <a:lstStyle/>
          <a:p>
            <a:r>
              <a:rPr lang="en-US" dirty="0"/>
              <a:t>From a data pre-processing view we use the AST feature extractor from the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Model description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10</a:t>
            </a:fld>
            <a:endParaRPr lang="en-US" dirty="0"/>
          </a:p>
        </p:txBody>
      </p:sp>
    </p:spTree>
    <p:extLst>
      <p:ext uri="{BB962C8B-B14F-4D97-AF65-F5344CB8AC3E}">
        <p14:creationId xmlns:p14="http://schemas.microsoft.com/office/powerpoint/2010/main" val="1467602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506783" y="1383611"/>
            <a:ext cx="6190488" cy="1179576"/>
          </a:xfrm>
        </p:spPr>
        <p:txBody>
          <a:bodyPr>
            <a:normAutofit/>
          </a:bodyPr>
          <a:lstStyle/>
          <a:p>
            <a:r>
              <a:rPr lang="en-US" sz="5400" dirty="0"/>
              <a:t>Our key ideas</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7"/>
            <a:ext cx="10699457" cy="3610814"/>
          </a:xfrm>
        </p:spPr>
        <p:txBody>
          <a:bodyPr>
            <a:normAutofit/>
          </a:bodyPr>
          <a:lstStyle/>
          <a:p>
            <a:pPr marL="342900" indent="-342900">
              <a:buFont typeface="Arial" panose="020B0604020202020204" pitchFamily="34" charset="0"/>
              <a:buChar char="•"/>
            </a:pPr>
            <a:r>
              <a:rPr lang="en-US" dirty="0"/>
              <a:t>We choose to use Audio Spectrogram Transformer(AST) pre-trained on </a:t>
            </a:r>
            <a:r>
              <a:rPr lang="en-US" dirty="0" err="1"/>
              <a:t>AudioSet</a:t>
            </a:r>
            <a:r>
              <a:rPr lang="en-US" dirty="0"/>
              <a:t>. AST can be easily synthetized as the equivalent of </a:t>
            </a:r>
            <a:r>
              <a:rPr lang="en-US" dirty="0" err="1"/>
              <a:t>ViT</a:t>
            </a:r>
            <a:r>
              <a:rPr lang="en-US" dirty="0"/>
              <a:t>(seen at lesson) for Audio instead of Images. As a transformer, a state of art architecture, it can grant great performances. In particular when there is temporal ( in an audio scenario) correlation or sequential correlation( in a speech scenario). This particularity is thanks to the core difference from other architectures, the attention.</a:t>
            </a:r>
          </a:p>
          <a:p>
            <a:pPr marL="342900" indent="-342900">
              <a:buFont typeface="Arial" panose="020B0604020202020204" pitchFamily="34" charset="0"/>
              <a:buChar char="•"/>
            </a:pPr>
            <a:r>
              <a:rPr lang="en-US" dirty="0"/>
              <a:t>Considering the task as a supervised multi-classification problem, where each class is one of the possible acoustic scene(also referred as environments)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11</a:t>
            </a:fld>
            <a:endParaRPr lang="en-US" dirty="0"/>
          </a:p>
        </p:txBody>
      </p:sp>
    </p:spTree>
    <p:extLst>
      <p:ext uri="{BB962C8B-B14F-4D97-AF65-F5344CB8AC3E}">
        <p14:creationId xmlns:p14="http://schemas.microsoft.com/office/powerpoint/2010/main" val="3141006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Chart</a:t>
            </a:r>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1669518980"/>
              </p:ext>
            </p:extLst>
          </p:nvPr>
        </p:nvGraphicFramePr>
        <p:xfrm>
          <a:off x="1447800" y="2185945"/>
          <a:ext cx="9906000" cy="3650975"/>
        </p:xfrm>
        <a:graphic>
          <a:graphicData uri="http://schemas.openxmlformats.org/drawingml/2006/chart">
            <c:chart xmlns:c="http://schemas.openxmlformats.org/drawingml/2006/chart" xmlns:r="http://schemas.openxmlformats.org/officeDocument/2006/relationships" r:id="rId2"/>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12</a:t>
            </a:fld>
            <a:endParaRPr lang="en-US" b="1" cap="all" spc="100" dirty="0">
              <a:solidFill>
                <a:schemeClr val="accent2"/>
              </a:solidFill>
            </a:endParaRPr>
          </a:p>
        </p:txBody>
      </p:sp>
    </p:spTree>
    <p:extLst>
      <p:ext uri="{BB962C8B-B14F-4D97-AF65-F5344CB8AC3E}">
        <p14:creationId xmlns:p14="http://schemas.microsoft.com/office/powerpoint/2010/main" val="783914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12315666"/>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Item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r>
                        <a:rPr lang="en-US" b="0" dirty="0"/>
                        <a:t>Item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a:r>
                        <a:rPr lang="en-US" b="0" dirty="0"/>
                        <a:t>Item 3</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a:r>
                        <a:rPr lang="en-US" b="0" dirty="0"/>
                        <a:t>Item 4</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13</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14</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15</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18</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19</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01/07/2024</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
        <p:nvSpPr>
          <p:cNvPr id="10" name="Segnaposto contenuto 9">
            <a:extLst>
              <a:ext uri="{FF2B5EF4-FFF2-40B4-BE49-F238E27FC236}">
                <a16:creationId xmlns:a16="http://schemas.microsoft.com/office/drawing/2014/main" id="{ECA5D033-EFC0-A2E7-0721-391FAA81CC73}"/>
              </a:ext>
            </a:extLst>
          </p:cNvPr>
          <p:cNvSpPr>
            <a:spLocks noGrp="1"/>
          </p:cNvSpPr>
          <p:nvPr>
            <p:ph idx="1"/>
          </p:nvPr>
        </p:nvSpPr>
        <p:spPr>
          <a:xfrm>
            <a:off x="631261" y="2070208"/>
            <a:ext cx="2627789" cy="2717584"/>
          </a:xfrm>
        </p:spPr>
        <p:txBody>
          <a:bodyPr>
            <a:normAutofit/>
          </a:bodyPr>
          <a:lstStyle/>
          <a:p>
            <a:endParaRPr lang="en-US" dirty="0"/>
          </a:p>
          <a:p>
            <a:endParaRPr lang="en-US" dirty="0"/>
          </a:p>
          <a:p>
            <a:pPr marL="0" indent="0">
              <a:buNone/>
            </a:pPr>
            <a:r>
              <a:rPr lang="en-US" b="1" spc="20" dirty="0">
                <a:solidFill>
                  <a:schemeClr val="bg1"/>
                </a:solidFill>
                <a:effectLst/>
                <a:latin typeface="+mj-lt"/>
              </a:rPr>
              <a:t> Aldo Barca                     1000050457</a:t>
            </a:r>
            <a:br>
              <a:rPr lang="en-US" b="1" spc="20" dirty="0">
                <a:solidFill>
                  <a:schemeClr val="bg1"/>
                </a:solidFill>
                <a:effectLst/>
                <a:latin typeface="+mj-lt"/>
              </a:rPr>
            </a:br>
            <a:endParaRPr lang="en-US" dirty="0">
              <a:solidFill>
                <a:schemeClr val="bg1"/>
              </a:solidFill>
            </a:endParaRPr>
          </a:p>
          <a:p>
            <a:endParaRPr lang="it-IT" dirty="0"/>
          </a:p>
        </p:txBody>
      </p:sp>
      <p:sp>
        <p:nvSpPr>
          <p:cNvPr id="7" name="Segnaposto contenuto 9">
            <a:extLst>
              <a:ext uri="{FF2B5EF4-FFF2-40B4-BE49-F238E27FC236}">
                <a16:creationId xmlns:a16="http://schemas.microsoft.com/office/drawing/2014/main" id="{71F41A0C-EE7B-40F0-8B53-5F60D931AFB4}"/>
              </a:ext>
            </a:extLst>
          </p:cNvPr>
          <p:cNvSpPr txBox="1">
            <a:spLocks/>
          </p:cNvSpPr>
          <p:nvPr/>
        </p:nvSpPr>
        <p:spPr>
          <a:xfrm>
            <a:off x="3797156" y="2070208"/>
            <a:ext cx="4001107" cy="2398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pPr marL="0" indent="0">
              <a:buFont typeface="Arial" panose="020B0604020202020204" pitchFamily="34" charset="0"/>
              <a:buNone/>
            </a:pPr>
            <a:r>
              <a:rPr lang="en-US" b="1" spc="20" dirty="0">
                <a:latin typeface="+mj-lt"/>
              </a:rPr>
              <a:t>  Francesco </a:t>
            </a:r>
            <a:r>
              <a:rPr lang="en-US" b="1" spc="20" dirty="0" err="1">
                <a:latin typeface="+mj-lt"/>
              </a:rPr>
              <a:t>Cerruto</a:t>
            </a:r>
            <a:r>
              <a:rPr lang="en-US" b="1" spc="20" dirty="0">
                <a:latin typeface="+mj-lt"/>
              </a:rPr>
              <a:t>   	1000005927</a:t>
            </a:r>
            <a:br>
              <a:rPr lang="en-US" b="1" spc="20" dirty="0">
                <a:latin typeface="+mj-lt"/>
              </a:rPr>
            </a:br>
            <a:endParaRPr lang="en-US" dirty="0"/>
          </a:p>
          <a:p>
            <a:endParaRPr lang="it-IT" dirty="0"/>
          </a:p>
        </p:txBody>
      </p:sp>
      <p:sp>
        <p:nvSpPr>
          <p:cNvPr id="8" name="Segnaposto contenuto 9">
            <a:extLst>
              <a:ext uri="{FF2B5EF4-FFF2-40B4-BE49-F238E27FC236}">
                <a16:creationId xmlns:a16="http://schemas.microsoft.com/office/drawing/2014/main" id="{72FDC1CE-DBE6-4AA7-B636-29311162EA36}"/>
              </a:ext>
            </a:extLst>
          </p:cNvPr>
          <p:cNvSpPr txBox="1">
            <a:spLocks/>
          </p:cNvSpPr>
          <p:nvPr/>
        </p:nvSpPr>
        <p:spPr>
          <a:xfrm>
            <a:off x="8158815" y="2224304"/>
            <a:ext cx="4358698" cy="285645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pPr marL="0" indent="0">
              <a:buFont typeface="Arial" panose="020B0604020202020204" pitchFamily="34" charset="0"/>
              <a:buNone/>
            </a:pPr>
            <a:r>
              <a:rPr lang="en-US" b="1" spc="20" dirty="0">
                <a:latin typeface="+mj-lt"/>
              </a:rPr>
              <a:t>  Giovanni </a:t>
            </a:r>
            <a:r>
              <a:rPr lang="en-US" b="1" spc="20" dirty="0" err="1">
                <a:latin typeface="+mj-lt"/>
              </a:rPr>
              <a:t>Traina</a:t>
            </a:r>
            <a:endParaRPr lang="en-US" b="1" spc="20" dirty="0">
              <a:latin typeface="+mj-lt"/>
            </a:endParaRPr>
          </a:p>
          <a:p>
            <a:pPr marL="0" indent="0">
              <a:buFont typeface="Arial" panose="020B0604020202020204" pitchFamily="34" charset="0"/>
              <a:buNone/>
            </a:pPr>
            <a:r>
              <a:rPr lang="en-US" b="1" spc="20" dirty="0">
                <a:latin typeface="+mj-lt"/>
              </a:rPr>
              <a:t>      1000053629 </a:t>
            </a:r>
            <a:endParaRPr lang="it-IT" dirty="0"/>
          </a:p>
          <a:p>
            <a:pPr marL="0" indent="0">
              <a:buFont typeface="Arial" panose="020B0604020202020204" pitchFamily="34" charset="0"/>
              <a:buNone/>
            </a:pPr>
            <a:br>
              <a:rPr lang="en-US" b="1" spc="20" dirty="0">
                <a:latin typeface="+mj-lt"/>
              </a:rPr>
            </a:br>
            <a:endParaRPr lang="en-US" dirty="0"/>
          </a:p>
          <a:p>
            <a:endParaRPr lang="it-IT" dirty="0"/>
          </a:p>
        </p:txBody>
      </p:sp>
    </p:spTree>
    <p:extLst>
      <p:ext uri="{BB962C8B-B14F-4D97-AF65-F5344CB8AC3E}">
        <p14:creationId xmlns:p14="http://schemas.microsoft.com/office/powerpoint/2010/main" val="2316844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Acoustic scene classification is an important task based on recognizing given an audio, in which type of environment the audio was taken of. The difficulty of the task is based on the noisy environment and the variability of sounds which every environment can have.</a:t>
            </a:r>
          </a:p>
          <a:p>
            <a:r>
              <a:rPr lang="en-US" dirty="0"/>
              <a:t>Moreover, gathering lots of data is really hard, considering the privacy laws, so it’s really hard to have considerable datasets.</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861768" y="1195578"/>
            <a:ext cx="6190488" cy="1179576"/>
          </a:xfrm>
        </p:spPr>
        <p:txBody>
          <a:bodyPr>
            <a:normAutofit fontScale="90000"/>
          </a:bodyPr>
          <a:lstStyle/>
          <a:p>
            <a:r>
              <a:rPr lang="en-US" sz="5400" dirty="0"/>
              <a:t>Task specification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5163312" y="2879407"/>
            <a:ext cx="6190488" cy="3346704"/>
          </a:xfrm>
        </p:spPr>
        <p:txBody>
          <a:bodyPr/>
          <a:lstStyle/>
          <a:p>
            <a:r>
              <a:rPr lang="en-US" dirty="0"/>
              <a:t>The key points of the project are:</a:t>
            </a:r>
          </a:p>
          <a:p>
            <a:pPr marL="342900" indent="-342900">
              <a:buFont typeface="Arial" panose="020B0604020202020204" pitchFamily="34" charset="0"/>
              <a:buChar char="•"/>
            </a:pPr>
            <a:r>
              <a:rPr lang="en-US" dirty="0"/>
              <a:t>Train a network using fine-tuning </a:t>
            </a:r>
          </a:p>
          <a:p>
            <a:pPr marL="342900" indent="-342900">
              <a:buFont typeface="Arial" panose="020B0604020202020204" pitchFamily="34" charset="0"/>
              <a:buChar char="•"/>
            </a:pPr>
            <a:r>
              <a:rPr lang="en-US" dirty="0"/>
              <a:t>Use TUT 17 Dataset</a:t>
            </a:r>
          </a:p>
          <a:p>
            <a:pPr marL="342900" indent="-342900">
              <a:buFont typeface="Arial" panose="020B0604020202020204" pitchFamily="34" charset="0"/>
              <a:buChar char="•"/>
            </a:pPr>
            <a:r>
              <a:rPr lang="en-US" dirty="0"/>
              <a:t>Perform training 3 times, varying the portion of usable data of the dataset (100%, 50% and 10%)</a:t>
            </a:r>
          </a:p>
          <a:p>
            <a:pPr marL="342900" indent="-342900">
              <a:buFont typeface="Arial" panose="020B0604020202020204" pitchFamily="34" charset="0"/>
              <a:buChar char="•"/>
            </a:pPr>
            <a:r>
              <a:rPr lang="en-US" dirty="0"/>
              <a:t>Test the network created trying to have good results</a:t>
            </a:r>
          </a:p>
          <a:p>
            <a:pPr marL="342900" indent="-342900">
              <a:buFont typeface="Arial" panose="020B0604020202020204" pitchFamily="34" charset="0"/>
              <a:buChar char="•"/>
            </a:pPr>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a:xfrm>
            <a:off x="594808" y="1785366"/>
            <a:ext cx="4266960" cy="4266968"/>
          </a:xfrm>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693763"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4</a:t>
            </a:fld>
            <a:endParaRPr lang="en-US" dirty="0"/>
          </a:p>
        </p:txBody>
      </p:sp>
    </p:spTree>
    <p:extLst>
      <p:ext uri="{BB962C8B-B14F-4D97-AF65-F5344CB8AC3E}">
        <p14:creationId xmlns:p14="http://schemas.microsoft.com/office/powerpoint/2010/main" val="3022711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506783" y="1383611"/>
            <a:ext cx="6190488" cy="1179576"/>
          </a:xfrm>
        </p:spPr>
        <p:txBody>
          <a:bodyPr>
            <a:normAutofit fontScale="90000"/>
          </a:bodyPr>
          <a:lstStyle/>
          <a:p>
            <a:r>
              <a:rPr lang="en-US" sz="5400" dirty="0"/>
              <a:t>Our key ideas</a:t>
            </a:r>
            <a:br>
              <a:rPr lang="en-US" sz="5400" dirty="0"/>
            </a:b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904875" y="2563187"/>
            <a:ext cx="10699457" cy="3610814"/>
          </a:xfrm>
        </p:spPr>
        <p:txBody>
          <a:bodyPr>
            <a:normAutofit/>
          </a:bodyPr>
          <a:lstStyle/>
          <a:p>
            <a:pPr marL="342900" indent="-342900">
              <a:buFont typeface="Arial" panose="020B0604020202020204" pitchFamily="34" charset="0"/>
              <a:buChar char="•"/>
            </a:pPr>
            <a:r>
              <a:rPr lang="en-US" dirty="0"/>
              <a:t>We choose to use Audio Spectrogram Transformer (AST) pre-trained on </a:t>
            </a:r>
            <a:r>
              <a:rPr lang="en-US" dirty="0" err="1"/>
              <a:t>AudioSet</a:t>
            </a:r>
            <a:r>
              <a:rPr lang="en-US" dirty="0"/>
              <a:t>. AST can be easily synthetized as the equivalent of </a:t>
            </a:r>
            <a:r>
              <a:rPr lang="en-US" dirty="0" err="1"/>
              <a:t>ViT</a:t>
            </a:r>
            <a:r>
              <a:rPr lang="en-US" dirty="0"/>
              <a:t> for Audio instead of Images. As a transformer, a state of art architecture, it can grant great performances. In particular when there is temporal (in an audio scenario) correlation or sequential correlation (in a speech scenario). This particularity is thanks to its core difference from other architectures, the attention.</a:t>
            </a:r>
          </a:p>
          <a:p>
            <a:pPr marL="342900" indent="-342900">
              <a:buFont typeface="Arial" panose="020B0604020202020204" pitchFamily="34" charset="0"/>
              <a:buChar char="•"/>
            </a:pPr>
            <a:r>
              <a:rPr lang="en-US" dirty="0"/>
              <a:t>Use data augmentation for audio to improve generalization, reducing overfitting and even make model more resilient to variation and noises in inference. The data augmentation is not done to increase the dataset size, considering the already polished version we used.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5</a:t>
            </a:fld>
            <a:endParaRPr lang="en-US" dirty="0"/>
          </a:p>
        </p:txBody>
      </p:sp>
    </p:spTree>
    <p:extLst>
      <p:ext uri="{BB962C8B-B14F-4D97-AF65-F5344CB8AC3E}">
        <p14:creationId xmlns:p14="http://schemas.microsoft.com/office/powerpoint/2010/main" val="2000602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483974" y="1087515"/>
            <a:ext cx="2636565" cy="1179576"/>
          </a:xfrm>
        </p:spPr>
        <p:txBody>
          <a:bodyPr>
            <a:normAutofit/>
          </a:bodyPr>
          <a:lstStyle/>
          <a:p>
            <a:r>
              <a:rPr lang="en-US" sz="5400" dirty="0"/>
              <a:t>TUT 17</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667000"/>
            <a:ext cx="10699457" cy="3276599"/>
          </a:xfrm>
        </p:spPr>
        <p:txBody>
          <a:bodyPr>
            <a:normAutofit fontScale="85000" lnSpcReduction="20000"/>
          </a:bodyPr>
          <a:lstStyle/>
          <a:p>
            <a:r>
              <a:rPr lang="en-US" dirty="0"/>
              <a:t>The dataset used by our model is TUT 17. It’s composed by 4680 audio of 15 different acoustic scenes. Every audio is exactly 10s, therefore there is no different duration audio problem (really dangerous for Audio Processing Models).</a:t>
            </a:r>
          </a:p>
          <a:p>
            <a:r>
              <a:rPr lang="en-US" dirty="0"/>
              <a:t>The dataset has labels divided in 12 files, already divided in 4-folds. For each fold there is a file called foldn_train.txt, foldn_evaluate.txt and foldn_test.txt. Each file is written in a csv format and contains the audio name and the matching true acoustic scene of the audio (label). </a:t>
            </a:r>
          </a:p>
          <a:p>
            <a:r>
              <a:rPr lang="en-US" dirty="0"/>
              <a:t>We decided to use only train and evaluate files because evaluate and test files contains the same information minus the labels. We perform validation phase using a fraction of the train set data.</a:t>
            </a:r>
          </a:p>
          <a:p>
            <a:r>
              <a:rPr lang="en-US" dirty="0"/>
              <a:t>The fold-divided structure of the dataset is designed to let 4-folds cross-validation be easy to do. The dataset creator decided to use a 0.666 fraction of the audio for the train and the remaining 0.333 for the evaluation (test), for a total of 3510 audio for training and 1170 for testing.</a:t>
            </a:r>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239000" y="612839"/>
            <a:ext cx="4114800" cy="365125"/>
          </a:xfrm>
        </p:spPr>
        <p:txBody>
          <a:bodyPr/>
          <a:lstStyle/>
          <a:p>
            <a:r>
              <a:rPr lang="en-US" dirty="0"/>
              <a:t>Dataset description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6</a:t>
            </a:fld>
            <a:endParaRPr lang="en-US" dirty="0"/>
          </a:p>
        </p:txBody>
      </p:sp>
    </p:spTree>
    <p:extLst>
      <p:ext uri="{BB962C8B-B14F-4D97-AF65-F5344CB8AC3E}">
        <p14:creationId xmlns:p14="http://schemas.microsoft.com/office/powerpoint/2010/main" val="3028193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723961" y="1190312"/>
            <a:ext cx="6190488" cy="1179576"/>
          </a:xfrm>
        </p:spPr>
        <p:txBody>
          <a:bodyPr>
            <a:normAutofit/>
          </a:bodyPr>
          <a:lstStyle/>
          <a:p>
            <a:r>
              <a:rPr lang="en-US" sz="5400" dirty="0"/>
              <a:t>The model</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438400"/>
            <a:ext cx="10699457" cy="3917949"/>
          </a:xfrm>
        </p:spPr>
        <p:txBody>
          <a:bodyPr>
            <a:normAutofit/>
          </a:bodyPr>
          <a:lstStyle/>
          <a:p>
            <a:r>
              <a:rPr lang="en-US" dirty="0"/>
              <a:t>AST, acronym of Audio Spectrogram Transformer, as the name suggest is a Transformer type model based on spectrogram inputs. Therefore it’s literally made for audio processing.</a:t>
            </a:r>
          </a:p>
          <a:p>
            <a:r>
              <a:rPr lang="en-US" dirty="0"/>
              <a:t>In our case we are taking the AST pre-trained model using the </a:t>
            </a:r>
            <a:r>
              <a:rPr lang="en-US" dirty="0" err="1"/>
              <a:t>ASTModel</a:t>
            </a:r>
            <a:r>
              <a:rPr lang="en-US" dirty="0"/>
              <a:t> class from the transformers library.  The </a:t>
            </a:r>
            <a:r>
              <a:rPr lang="en-US" dirty="0" err="1"/>
              <a:t>ASTModel</a:t>
            </a:r>
            <a:r>
              <a:rPr lang="en-US" dirty="0"/>
              <a:t> class return us an AST pre-build and pre-trained model without the classification head (fully connected/ linear layer).</a:t>
            </a:r>
          </a:p>
          <a:p>
            <a:r>
              <a:rPr lang="en-US" dirty="0"/>
              <a:t>This allow us to fine tune the already pre-trained model on our task-specific dataset, creating and adding to the model a perfectly suitable task-oriented classifier head.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009705" y="642624"/>
            <a:ext cx="4114800" cy="365125"/>
          </a:xfrm>
        </p:spPr>
        <p:txBody>
          <a:bodyPr/>
          <a:lstStyle/>
          <a:p>
            <a:r>
              <a:rPr lang="en-US" dirty="0"/>
              <a:t>Model description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7</a:t>
            </a:fld>
            <a:endParaRPr lang="en-US" dirty="0"/>
          </a:p>
        </p:txBody>
      </p:sp>
    </p:spTree>
    <p:extLst>
      <p:ext uri="{BB962C8B-B14F-4D97-AF65-F5344CB8AC3E}">
        <p14:creationId xmlns:p14="http://schemas.microsoft.com/office/powerpoint/2010/main" val="3621710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613107" y="1320312"/>
            <a:ext cx="6072934" cy="5036038"/>
          </a:xfrm>
        </p:spPr>
        <p:txBody>
          <a:bodyPr>
            <a:normAutofit fontScale="92500" lnSpcReduction="10000"/>
          </a:bodyPr>
          <a:lstStyle/>
          <a:p>
            <a:endParaRPr lang="en-US" dirty="0"/>
          </a:p>
          <a:p>
            <a:pPr marL="342900" indent="-342900">
              <a:buFont typeface="Arial" panose="020B0604020202020204" pitchFamily="34" charset="0"/>
              <a:buChar char="•"/>
            </a:pPr>
            <a:r>
              <a:rPr lang="en-US" dirty="0"/>
              <a:t>Given the spectrogram input, </a:t>
            </a:r>
            <a:r>
              <a:rPr lang="en-US"/>
              <a:t>firstly AST </a:t>
            </a:r>
            <a:r>
              <a:rPr lang="en-US" dirty="0"/>
              <a:t>does a positional encoding of the spectrograms, so that it knows the position of the various features in the spectrogram</a:t>
            </a:r>
          </a:p>
          <a:p>
            <a:pPr marL="342900" indent="-342900">
              <a:buFont typeface="Arial" panose="020B0604020202020204" pitchFamily="34" charset="0"/>
              <a:buChar char="•"/>
            </a:pPr>
            <a:r>
              <a:rPr lang="en-US" dirty="0"/>
              <a:t>Then the inputs are given to a linear projection layer where features extracted from the spectrogram are turned into a lower dimensional space without loosing meaningful </a:t>
            </a:r>
            <a:r>
              <a:rPr lang="en-US" dirty="0" err="1"/>
              <a:t>informations</a:t>
            </a:r>
            <a:r>
              <a:rPr lang="en-US" dirty="0"/>
              <a:t> </a:t>
            </a:r>
          </a:p>
          <a:p>
            <a:pPr marL="342900" indent="-342900">
              <a:buFont typeface="Arial" panose="020B0604020202020204" pitchFamily="34" charset="0"/>
              <a:buChar char="•"/>
            </a:pPr>
            <a:r>
              <a:rPr lang="en-US" dirty="0"/>
              <a:t>Lastly the encoder, key component of a </a:t>
            </a:r>
            <a:r>
              <a:rPr lang="en-US" dirty="0" err="1"/>
              <a:t>Trasformer</a:t>
            </a:r>
            <a:r>
              <a:rPr lang="en-US" dirty="0"/>
              <a:t> model thanks to the attention mechanism captures the different relationships between various part of the spectrogram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err="1"/>
              <a:t>AsT</a:t>
            </a:r>
            <a:r>
              <a:rPr lang="en-US" dirty="0"/>
              <a:t> architecture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8</a:t>
            </a:fld>
            <a:endParaRPr lang="en-US" dirty="0"/>
          </a:p>
        </p:txBody>
      </p:sp>
      <p:pic>
        <p:nvPicPr>
          <p:cNvPr id="1030" name="Picture 6" descr="Audio Spectrogram Transformer">
            <a:extLst>
              <a:ext uri="{FF2B5EF4-FFF2-40B4-BE49-F238E27FC236}">
                <a16:creationId xmlns:a16="http://schemas.microsoft.com/office/drawing/2014/main" id="{28A79C61-310B-49BF-BA90-6F4983C73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5427" y="1391714"/>
            <a:ext cx="4448175" cy="3914775"/>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3">
            <a:extLst>
              <a:ext uri="{FF2B5EF4-FFF2-40B4-BE49-F238E27FC236}">
                <a16:creationId xmlns:a16="http://schemas.microsoft.com/office/drawing/2014/main" id="{29D3B50F-0B8B-4AAE-9629-E985FC532AA1}"/>
              </a:ext>
            </a:extLst>
          </p:cNvPr>
          <p:cNvSpPr txBox="1">
            <a:spLocks/>
          </p:cNvSpPr>
          <p:nvPr/>
        </p:nvSpPr>
        <p:spPr>
          <a:xfrm>
            <a:off x="8460973" y="5426089"/>
            <a:ext cx="2982344" cy="56633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AST Architecture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85079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654343" y="1560010"/>
            <a:ext cx="10699457" cy="1868990"/>
          </a:xfrm>
        </p:spPr>
        <p:txBody>
          <a:bodyPr>
            <a:normAutofit/>
          </a:bodyPr>
          <a:lstStyle/>
          <a:p>
            <a:pPr marL="342900" indent="-342900">
              <a:buFont typeface="Arial" panose="020B0604020202020204" pitchFamily="34" charset="0"/>
              <a:buChar char="•"/>
            </a:pPr>
            <a:r>
              <a:rPr lang="en-US" b="0" dirty="0" err="1">
                <a:solidFill>
                  <a:srgbClr val="9CDCFE"/>
                </a:solidFill>
                <a:effectLst/>
                <a:latin typeface="Consolas" panose="020B0609020204030204" pitchFamily="49" charset="0"/>
              </a:rPr>
              <a:t>feature_extractor</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AutoFeatureExtractor</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from_pretrained</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"MIT/ast-finetuned-audioset-10-10-0.4593"</a:t>
            </a:r>
            <a:r>
              <a:rPr lang="en-US" b="0" dirty="0">
                <a:solidFill>
                  <a:srgbClr val="CCCCCC"/>
                </a:solidFill>
                <a:effectLst/>
                <a:latin typeface="Consolas" panose="020B0609020204030204" pitchFamily="49" charset="0"/>
              </a:rPr>
              <a:t>)</a:t>
            </a:r>
          </a:p>
          <a:p>
            <a:pPr marL="342900" indent="-342900">
              <a:buFont typeface="Arial" panose="020B0604020202020204" pitchFamily="34" charset="0"/>
              <a:buChar char="•"/>
            </a:pPr>
            <a:r>
              <a:rPr lang="it-IT" b="0" dirty="0" err="1">
                <a:solidFill>
                  <a:srgbClr val="9CDCFE"/>
                </a:solidFill>
                <a:effectLst/>
                <a:latin typeface="Consolas" panose="020B0609020204030204" pitchFamily="49" charset="0"/>
              </a:rPr>
              <a:t>ast_huggingface</a:t>
            </a:r>
            <a:r>
              <a:rPr lang="it-IT" b="0" dirty="0">
                <a:solidFill>
                  <a:srgbClr val="CCCCCC"/>
                </a:solidFill>
                <a:effectLst/>
                <a:latin typeface="Consolas" panose="020B0609020204030204" pitchFamily="49" charset="0"/>
              </a:rPr>
              <a:t> </a:t>
            </a:r>
            <a:r>
              <a:rPr lang="it-IT" b="0" dirty="0">
                <a:solidFill>
                  <a:srgbClr val="D4D4D4"/>
                </a:solidFill>
                <a:effectLst/>
                <a:latin typeface="Consolas" panose="020B0609020204030204" pitchFamily="49" charset="0"/>
              </a:rPr>
              <a:t>=</a:t>
            </a:r>
            <a:r>
              <a:rPr lang="it-IT" b="0" dirty="0">
                <a:solidFill>
                  <a:srgbClr val="CCCCCC"/>
                </a:solidFill>
                <a:effectLst/>
                <a:latin typeface="Consolas" panose="020B0609020204030204" pitchFamily="49" charset="0"/>
              </a:rPr>
              <a:t> </a:t>
            </a:r>
            <a:r>
              <a:rPr lang="it-IT" b="0" dirty="0" err="1">
                <a:solidFill>
                  <a:srgbClr val="4EC9B0"/>
                </a:solidFill>
                <a:effectLst/>
                <a:latin typeface="Consolas" panose="020B0609020204030204" pitchFamily="49" charset="0"/>
              </a:rPr>
              <a:t>ASTForAudioClassification</a:t>
            </a:r>
            <a:r>
              <a:rPr lang="it-IT" b="0" dirty="0" err="1">
                <a:solidFill>
                  <a:srgbClr val="CCCCCC"/>
                </a:solidFill>
                <a:effectLst/>
                <a:latin typeface="Consolas" panose="020B0609020204030204" pitchFamily="49" charset="0"/>
              </a:rPr>
              <a:t>.</a:t>
            </a:r>
            <a:r>
              <a:rPr lang="it-IT" b="0" dirty="0" err="1">
                <a:solidFill>
                  <a:srgbClr val="DCDCAA"/>
                </a:solidFill>
                <a:effectLst/>
                <a:latin typeface="Consolas" panose="020B0609020204030204" pitchFamily="49" charset="0"/>
              </a:rPr>
              <a:t>from_pretrained</a:t>
            </a:r>
            <a:r>
              <a:rPr lang="it-IT" b="0" dirty="0">
                <a:solidFill>
                  <a:srgbClr val="CCCCCC"/>
                </a:solidFill>
                <a:effectLst/>
                <a:latin typeface="Consolas" panose="020B0609020204030204" pitchFamily="49" charset="0"/>
              </a:rPr>
              <a:t>(</a:t>
            </a:r>
            <a:r>
              <a:rPr lang="it-IT" b="0" dirty="0">
                <a:solidFill>
                  <a:srgbClr val="CE9178"/>
                </a:solidFill>
                <a:effectLst/>
                <a:latin typeface="Consolas" panose="020B0609020204030204" pitchFamily="49" charset="0"/>
              </a:rPr>
              <a:t>"MIT/ast-finetuned-audioset-10-10-0.4593"</a:t>
            </a:r>
            <a:r>
              <a:rPr lang="it-IT" b="0" dirty="0">
                <a:solidFill>
                  <a:srgbClr val="CCCCCC"/>
                </a:solidFill>
                <a:effectLst/>
                <a:latin typeface="Consolas" panose="020B0609020204030204" pitchFamily="49" charset="0"/>
              </a:rPr>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9</a:t>
            </a:fld>
            <a:endParaRPr lang="en-US" dirty="0"/>
          </a:p>
        </p:txBody>
      </p:sp>
      <p:pic>
        <p:nvPicPr>
          <p:cNvPr id="5" name="Immagine 4">
            <a:extLst>
              <a:ext uri="{FF2B5EF4-FFF2-40B4-BE49-F238E27FC236}">
                <a16:creationId xmlns:a16="http://schemas.microsoft.com/office/drawing/2014/main" id="{8AC40F80-14D2-42B4-9EE6-48B25FE938B8}"/>
              </a:ext>
            </a:extLst>
          </p:cNvPr>
          <p:cNvPicPr>
            <a:picLocks noChangeAspect="1"/>
          </p:cNvPicPr>
          <p:nvPr/>
        </p:nvPicPr>
        <p:blipFill>
          <a:blip r:embed="rId3"/>
          <a:stretch>
            <a:fillRect/>
          </a:stretch>
        </p:blipFill>
        <p:spPr>
          <a:xfrm>
            <a:off x="0" y="127000"/>
            <a:ext cx="12192000" cy="6604000"/>
          </a:xfrm>
          <a:prstGeom prst="rect">
            <a:avLst/>
          </a:prstGeom>
        </p:spPr>
      </p:pic>
      <p:pic>
        <p:nvPicPr>
          <p:cNvPr id="7" name="Immagine 6">
            <a:extLst>
              <a:ext uri="{FF2B5EF4-FFF2-40B4-BE49-F238E27FC236}">
                <a16:creationId xmlns:a16="http://schemas.microsoft.com/office/drawing/2014/main" id="{678CD743-79E2-4DFE-9429-1A5446A211DC}"/>
              </a:ext>
            </a:extLst>
          </p:cNvPr>
          <p:cNvPicPr>
            <a:picLocks noChangeAspect="1"/>
          </p:cNvPicPr>
          <p:nvPr/>
        </p:nvPicPr>
        <p:blipFill>
          <a:blip r:embed="rId4"/>
          <a:stretch>
            <a:fillRect/>
          </a:stretch>
        </p:blipFill>
        <p:spPr>
          <a:xfrm>
            <a:off x="0" y="127000"/>
            <a:ext cx="12192000" cy="6604000"/>
          </a:xfrm>
          <a:prstGeom prst="rect">
            <a:avLst/>
          </a:prstGeom>
        </p:spPr>
      </p:pic>
      <p:pic>
        <p:nvPicPr>
          <p:cNvPr id="12" name="Immagine 11">
            <a:extLst>
              <a:ext uri="{FF2B5EF4-FFF2-40B4-BE49-F238E27FC236}">
                <a16:creationId xmlns:a16="http://schemas.microsoft.com/office/drawing/2014/main" id="{1ADBAE4B-D1BB-4E7C-91AB-6DA6DA9DD34B}"/>
              </a:ext>
            </a:extLst>
          </p:cNvPr>
          <p:cNvPicPr>
            <a:picLocks noChangeAspect="1"/>
          </p:cNvPicPr>
          <p:nvPr/>
        </p:nvPicPr>
        <p:blipFill>
          <a:blip r:embed="rId5"/>
          <a:stretch>
            <a:fillRect/>
          </a:stretch>
        </p:blipFill>
        <p:spPr>
          <a:xfrm>
            <a:off x="0" y="127000"/>
            <a:ext cx="12192000" cy="6604000"/>
          </a:xfrm>
          <a:prstGeom prst="rect">
            <a:avLst/>
          </a:prstGeom>
        </p:spPr>
      </p:pic>
    </p:spTree>
    <p:extLst>
      <p:ext uri="{BB962C8B-B14F-4D97-AF65-F5344CB8AC3E}">
        <p14:creationId xmlns:p14="http://schemas.microsoft.com/office/powerpoint/2010/main" val="2536767593"/>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Personalizzato 2">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{C038943D-EE37-422E-AD8A-D1ADCBAB749E}tf89338750_win32</Template>
  <TotalTime>6874</TotalTime>
  <Words>1318</Words>
  <Application>Microsoft Office PowerPoint</Application>
  <PresentationFormat>Widescreen</PresentationFormat>
  <Paragraphs>168</Paragraphs>
  <Slides>19</Slides>
  <Notes>1</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19</vt:i4>
      </vt:variant>
    </vt:vector>
  </HeadingPairs>
  <TitlesOfParts>
    <vt:vector size="24" baseType="lpstr">
      <vt:lpstr>Arial</vt:lpstr>
      <vt:lpstr>Calibri</vt:lpstr>
      <vt:lpstr>Consolas</vt:lpstr>
      <vt:lpstr>Montserrat</vt:lpstr>
      <vt:lpstr>GradientUnivers</vt:lpstr>
      <vt:lpstr>Acoustic scene classification </vt:lpstr>
      <vt:lpstr>Team</vt:lpstr>
      <vt:lpstr>Introduction</vt:lpstr>
      <vt:lpstr>Task specification</vt:lpstr>
      <vt:lpstr>Our key ideas </vt:lpstr>
      <vt:lpstr>TUT 17</vt:lpstr>
      <vt:lpstr>The model</vt:lpstr>
      <vt:lpstr>Presentazione standard di PowerPoint</vt:lpstr>
      <vt:lpstr>Presentazione standard di PowerPoint</vt:lpstr>
      <vt:lpstr>Data Pre-Processing</vt:lpstr>
      <vt:lpstr>Our key ideas</vt:lpstr>
      <vt:lpstr>Chart</vt:lpstr>
      <vt:lpstr>Table</vt:lpstr>
      <vt:lpstr>The way to get started is to quit talking and begin doing.</vt:lpstr>
      <vt:lpstr>Timeline</vt:lpstr>
      <vt:lpstr>Title</vt:lpstr>
      <vt:lpstr>Title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dc:title>
  <dc:creator>Salvo Calcagno</dc:creator>
  <cp:lastModifiedBy>Aldo Barca</cp:lastModifiedBy>
  <cp:revision>54</cp:revision>
  <dcterms:created xsi:type="dcterms:W3CDTF">2023-05-16T15:20:59Z</dcterms:created>
  <dcterms:modified xsi:type="dcterms:W3CDTF">2024-06-28T12:13:02Z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